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88211B-E553-2744-871B-9299440793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8561A-06CA-C440-BB5F-FAA7D9A0AC55}" type="slidenum">
              <a:rPr lang="en-US" smtClean="0"/>
              <a:t>‹#›</a:t>
            </a:fld>
            <a:endParaRPr lang="en-US"/>
          </a:p>
        </p:txBody>
      </p:sp>
    </p:spTree>
    <p:extLst>
      <p:ext uri="{BB962C8B-B14F-4D97-AF65-F5344CB8AC3E}">
        <p14:creationId xmlns:p14="http://schemas.microsoft.com/office/powerpoint/2010/main" val="110838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8211B-E553-2744-871B-9299440793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8561A-06CA-C440-BB5F-FAA7D9A0AC55}" type="slidenum">
              <a:rPr lang="en-US" smtClean="0"/>
              <a:t>‹#›</a:t>
            </a:fld>
            <a:endParaRPr lang="en-US"/>
          </a:p>
        </p:txBody>
      </p:sp>
    </p:spTree>
    <p:extLst>
      <p:ext uri="{BB962C8B-B14F-4D97-AF65-F5344CB8AC3E}">
        <p14:creationId xmlns:p14="http://schemas.microsoft.com/office/powerpoint/2010/main" val="373912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8211B-E553-2744-871B-9299440793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8561A-06CA-C440-BB5F-FAA7D9A0AC55}" type="slidenum">
              <a:rPr lang="en-US" smtClean="0"/>
              <a:t>‹#›</a:t>
            </a:fld>
            <a:endParaRPr lang="en-US"/>
          </a:p>
        </p:txBody>
      </p:sp>
    </p:spTree>
    <p:extLst>
      <p:ext uri="{BB962C8B-B14F-4D97-AF65-F5344CB8AC3E}">
        <p14:creationId xmlns:p14="http://schemas.microsoft.com/office/powerpoint/2010/main" val="58427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8211B-E553-2744-871B-9299440793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8561A-06CA-C440-BB5F-FAA7D9A0AC55}" type="slidenum">
              <a:rPr lang="en-US" smtClean="0"/>
              <a:t>‹#›</a:t>
            </a:fld>
            <a:endParaRPr lang="en-US"/>
          </a:p>
        </p:txBody>
      </p:sp>
    </p:spTree>
    <p:extLst>
      <p:ext uri="{BB962C8B-B14F-4D97-AF65-F5344CB8AC3E}">
        <p14:creationId xmlns:p14="http://schemas.microsoft.com/office/powerpoint/2010/main" val="190743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8211B-E553-2744-871B-9299440793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8561A-06CA-C440-BB5F-FAA7D9A0AC55}" type="slidenum">
              <a:rPr lang="en-US" smtClean="0"/>
              <a:t>‹#›</a:t>
            </a:fld>
            <a:endParaRPr lang="en-US"/>
          </a:p>
        </p:txBody>
      </p:sp>
    </p:spTree>
    <p:extLst>
      <p:ext uri="{BB962C8B-B14F-4D97-AF65-F5344CB8AC3E}">
        <p14:creationId xmlns:p14="http://schemas.microsoft.com/office/powerpoint/2010/main" val="390782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88211B-E553-2744-871B-9299440793B3}"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8561A-06CA-C440-BB5F-FAA7D9A0AC55}" type="slidenum">
              <a:rPr lang="en-US" smtClean="0"/>
              <a:t>‹#›</a:t>
            </a:fld>
            <a:endParaRPr lang="en-US"/>
          </a:p>
        </p:txBody>
      </p:sp>
    </p:spTree>
    <p:extLst>
      <p:ext uri="{BB962C8B-B14F-4D97-AF65-F5344CB8AC3E}">
        <p14:creationId xmlns:p14="http://schemas.microsoft.com/office/powerpoint/2010/main" val="328648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88211B-E553-2744-871B-9299440793B3}"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68561A-06CA-C440-BB5F-FAA7D9A0AC55}" type="slidenum">
              <a:rPr lang="en-US" smtClean="0"/>
              <a:t>‹#›</a:t>
            </a:fld>
            <a:endParaRPr lang="en-US"/>
          </a:p>
        </p:txBody>
      </p:sp>
    </p:spTree>
    <p:extLst>
      <p:ext uri="{BB962C8B-B14F-4D97-AF65-F5344CB8AC3E}">
        <p14:creationId xmlns:p14="http://schemas.microsoft.com/office/powerpoint/2010/main" val="326145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88211B-E553-2744-871B-9299440793B3}"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68561A-06CA-C440-BB5F-FAA7D9A0AC55}" type="slidenum">
              <a:rPr lang="en-US" smtClean="0"/>
              <a:t>‹#›</a:t>
            </a:fld>
            <a:endParaRPr lang="en-US"/>
          </a:p>
        </p:txBody>
      </p:sp>
    </p:spTree>
    <p:extLst>
      <p:ext uri="{BB962C8B-B14F-4D97-AF65-F5344CB8AC3E}">
        <p14:creationId xmlns:p14="http://schemas.microsoft.com/office/powerpoint/2010/main" val="209206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8211B-E553-2744-871B-9299440793B3}"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68561A-06CA-C440-BB5F-FAA7D9A0AC55}" type="slidenum">
              <a:rPr lang="en-US" smtClean="0"/>
              <a:t>‹#›</a:t>
            </a:fld>
            <a:endParaRPr lang="en-US"/>
          </a:p>
        </p:txBody>
      </p:sp>
    </p:spTree>
    <p:extLst>
      <p:ext uri="{BB962C8B-B14F-4D97-AF65-F5344CB8AC3E}">
        <p14:creationId xmlns:p14="http://schemas.microsoft.com/office/powerpoint/2010/main" val="162712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8211B-E553-2744-871B-9299440793B3}"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8561A-06CA-C440-BB5F-FAA7D9A0AC55}" type="slidenum">
              <a:rPr lang="en-US" smtClean="0"/>
              <a:t>‹#›</a:t>
            </a:fld>
            <a:endParaRPr lang="en-US"/>
          </a:p>
        </p:txBody>
      </p:sp>
    </p:spTree>
    <p:extLst>
      <p:ext uri="{BB962C8B-B14F-4D97-AF65-F5344CB8AC3E}">
        <p14:creationId xmlns:p14="http://schemas.microsoft.com/office/powerpoint/2010/main" val="244834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8211B-E553-2744-871B-9299440793B3}"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8561A-06CA-C440-BB5F-FAA7D9A0AC55}" type="slidenum">
              <a:rPr lang="en-US" smtClean="0"/>
              <a:t>‹#›</a:t>
            </a:fld>
            <a:endParaRPr lang="en-US"/>
          </a:p>
        </p:txBody>
      </p:sp>
    </p:spTree>
    <p:extLst>
      <p:ext uri="{BB962C8B-B14F-4D97-AF65-F5344CB8AC3E}">
        <p14:creationId xmlns:p14="http://schemas.microsoft.com/office/powerpoint/2010/main" val="25311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8211B-E553-2744-871B-9299440793B3}" type="datetimeFigureOut">
              <a:rPr lang="en-US" smtClean="0"/>
              <a:t>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8561A-06CA-C440-BB5F-FAA7D9A0AC55}" type="slidenum">
              <a:rPr lang="en-US" smtClean="0"/>
              <a:t>‹#›</a:t>
            </a:fld>
            <a:endParaRPr lang="en-US"/>
          </a:p>
        </p:txBody>
      </p:sp>
    </p:spTree>
    <p:extLst>
      <p:ext uri="{BB962C8B-B14F-4D97-AF65-F5344CB8AC3E}">
        <p14:creationId xmlns:p14="http://schemas.microsoft.com/office/powerpoint/2010/main" val="73107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www.junipershorepublication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video" Target="https://www.youtube.com/embed/videoseries?list=PL2v3Y9axwUtW0DLxw9ZU30yn2CMQ6ipjl&amp;autoplay=1"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041" y="176048"/>
            <a:ext cx="3005041" cy="923330"/>
          </a:xfrm>
          <a:prstGeom prst="rect">
            <a:avLst/>
          </a:prstGeom>
          <a:noFill/>
        </p:spPr>
        <p:txBody>
          <a:bodyPr wrap="square" rtlCol="0">
            <a:spAutoFit/>
          </a:bodyPr>
          <a:lstStyle/>
          <a:p>
            <a:pPr algn="ctr"/>
            <a:r>
              <a:rPr lang="en-US" sz="5400" dirty="0" smtClean="0">
                <a:solidFill>
                  <a:schemeClr val="tx2">
                    <a:lumMod val="75000"/>
                  </a:schemeClr>
                </a:solidFill>
              </a:rPr>
              <a:t>SBRHS</a:t>
            </a:r>
            <a:endParaRPr lang="en-US" sz="5400" dirty="0">
              <a:solidFill>
                <a:schemeClr val="tx2">
                  <a:lumMod val="75000"/>
                </a:schemeClr>
              </a:solidFill>
            </a:endParaRPr>
          </a:p>
        </p:txBody>
      </p:sp>
      <p:sp>
        <p:nvSpPr>
          <p:cNvPr id="5" name="TextBox 4"/>
          <p:cNvSpPr txBox="1"/>
          <p:nvPr/>
        </p:nvSpPr>
        <p:spPr>
          <a:xfrm>
            <a:off x="6915366" y="0"/>
            <a:ext cx="2228633" cy="1446550"/>
          </a:xfrm>
          <a:prstGeom prst="rect">
            <a:avLst/>
          </a:prstGeom>
          <a:noFill/>
        </p:spPr>
        <p:txBody>
          <a:bodyPr wrap="square" rtlCol="0">
            <a:spAutoFit/>
          </a:bodyPr>
          <a:lstStyle/>
          <a:p>
            <a:r>
              <a:rPr lang="en-US" sz="4400" dirty="0" smtClean="0">
                <a:solidFill>
                  <a:srgbClr val="17375E"/>
                </a:solidFill>
              </a:rPr>
              <a:t>Advisory Program</a:t>
            </a:r>
            <a:endParaRPr lang="en-US" sz="4400" dirty="0">
              <a:solidFill>
                <a:srgbClr val="17375E"/>
              </a:solidFill>
            </a:endParaRPr>
          </a:p>
        </p:txBody>
      </p:sp>
      <p:sp>
        <p:nvSpPr>
          <p:cNvPr id="6" name="Rectangle 5"/>
          <p:cNvSpPr/>
          <p:nvPr/>
        </p:nvSpPr>
        <p:spPr>
          <a:xfrm>
            <a:off x="0" y="5771522"/>
            <a:ext cx="9143999"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rPr>
              <a:t>Cyber Citizenship</a:t>
            </a:r>
            <a:endParaRPr lang="en-US" sz="5400" b="1" cap="none" spc="0" dirty="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723544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Credit Where Credit is Due</a:t>
            </a:r>
            <a:endParaRPr lang="en-US" dirty="0"/>
          </a:p>
        </p:txBody>
      </p:sp>
      <p:sp>
        <p:nvSpPr>
          <p:cNvPr id="3" name="Content Placeholder 2"/>
          <p:cNvSpPr>
            <a:spLocks noGrp="1"/>
          </p:cNvSpPr>
          <p:nvPr>
            <p:ph idx="1"/>
          </p:nvPr>
        </p:nvSpPr>
        <p:spPr/>
        <p:txBody>
          <a:bodyPr/>
          <a:lstStyle/>
          <a:p>
            <a:r>
              <a:rPr lang="en-US" dirty="0" smtClean="0">
                <a:hlinkClick r:id="rId2"/>
              </a:rPr>
              <a:t>www.junipershorepublications.com</a:t>
            </a:r>
            <a:endParaRPr lang="en-US" dirty="0" smtClean="0"/>
          </a:p>
          <a:p>
            <a:endParaRPr lang="en-US" dirty="0" smtClean="0"/>
          </a:p>
          <a:p>
            <a:r>
              <a:rPr lang="en-US" dirty="0" err="1" smtClean="0"/>
              <a:t>Youtube</a:t>
            </a:r>
            <a:r>
              <a:rPr lang="en-US" dirty="0" smtClean="0"/>
              <a:t> Videos</a:t>
            </a:r>
          </a:p>
          <a:p>
            <a:pPr lvl="3">
              <a:buFont typeface="Wingdings" charset="2"/>
              <a:buChar char="Ø"/>
            </a:pPr>
            <a:r>
              <a:rPr lang="en-US" sz="2800" dirty="0" err="1" smtClean="0"/>
              <a:t>Mahalo.com</a:t>
            </a:r>
            <a:endParaRPr lang="en-US" sz="2800" dirty="0" smtClean="0"/>
          </a:p>
          <a:p>
            <a:pPr lvl="3">
              <a:buFont typeface="Wingdings" charset="2"/>
              <a:buChar char="Ø"/>
            </a:pPr>
            <a:r>
              <a:rPr lang="en-US" sz="2800" dirty="0" err="1" smtClean="0"/>
              <a:t>Flocabulary</a:t>
            </a:r>
            <a:endParaRPr lang="en-US" sz="2800" dirty="0" smtClean="0"/>
          </a:p>
          <a:p>
            <a:pPr lvl="3">
              <a:buFont typeface="Wingdings" charset="2"/>
              <a:buChar char="Ø"/>
            </a:pPr>
            <a:r>
              <a:rPr lang="en-US" sz="2800" dirty="0" err="1" smtClean="0"/>
              <a:t>Tedx</a:t>
            </a:r>
            <a:r>
              <a:rPr lang="en-US" sz="2800" dirty="0" smtClean="0"/>
              <a:t> Talks – Michelle Clark</a:t>
            </a:r>
          </a:p>
          <a:p>
            <a:pPr lvl="3">
              <a:buFont typeface="Wingdings" charset="2"/>
              <a:buChar char="Ø"/>
            </a:pPr>
            <a:r>
              <a:rPr lang="en-US" sz="2800" dirty="0" smtClean="0"/>
              <a:t>Common Sense Media</a:t>
            </a:r>
            <a:endParaRPr lang="en-US" sz="2800" dirty="0"/>
          </a:p>
        </p:txBody>
      </p:sp>
    </p:spTree>
    <p:extLst>
      <p:ext uri="{BB962C8B-B14F-4D97-AF65-F5344CB8AC3E}">
        <p14:creationId xmlns:p14="http://schemas.microsoft.com/office/powerpoint/2010/main" val="2691376354"/>
      </p:ext>
    </p:extLst>
  </p:cSld>
  <p:clrMapOvr>
    <a:masterClrMapping/>
  </p:clrMapOvr>
  <mc:AlternateContent xmlns:mc="http://schemas.openxmlformats.org/markup-compatibility/2006" xmlns:p14="http://schemas.microsoft.com/office/powerpoint/2010/main">
    <mc:Choice Requires="p14">
      <p:transition spd="slow" p14:dur="2000" advClick="0" advTm="300000"/>
    </mc:Choice>
    <mc:Fallback xmlns="">
      <p:transition spd="slow" advClick="0" advTm="30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Cyber Citizenship?</a:t>
            </a:r>
            <a:endParaRPr lang="en-US" dirty="0"/>
          </a:p>
        </p:txBody>
      </p:sp>
      <p:sp>
        <p:nvSpPr>
          <p:cNvPr id="3" name="Content Placeholder 2"/>
          <p:cNvSpPr>
            <a:spLocks noGrp="1"/>
          </p:cNvSpPr>
          <p:nvPr>
            <p:ph idx="1"/>
          </p:nvPr>
        </p:nvSpPr>
        <p:spPr>
          <a:xfrm>
            <a:off x="457200" y="1600200"/>
            <a:ext cx="8229600" cy="5127336"/>
          </a:xfrm>
        </p:spPr>
        <p:txBody>
          <a:bodyPr>
            <a:normAutofit/>
          </a:bodyPr>
          <a:lstStyle/>
          <a:p>
            <a:r>
              <a:rPr lang="en-US" dirty="0" smtClean="0"/>
              <a:t>As humans, we are all citizens of different groups</a:t>
            </a:r>
          </a:p>
          <a:p>
            <a:r>
              <a:rPr lang="en-US" dirty="0" smtClean="0"/>
              <a:t>All groups have a set of obligations that maintain an environment that is </a:t>
            </a:r>
          </a:p>
          <a:p>
            <a:pPr lvl="4"/>
            <a:r>
              <a:rPr lang="en-US" sz="2800" dirty="0" smtClean="0"/>
              <a:t>Safe</a:t>
            </a:r>
          </a:p>
          <a:p>
            <a:pPr lvl="4"/>
            <a:r>
              <a:rPr lang="en-US" sz="2800" dirty="0" smtClean="0"/>
              <a:t>Ethical</a:t>
            </a:r>
          </a:p>
          <a:p>
            <a:pPr lvl="4"/>
            <a:r>
              <a:rPr lang="en-US" sz="2800" dirty="0" smtClean="0"/>
              <a:t>Responsible Decision Making </a:t>
            </a:r>
          </a:p>
          <a:p>
            <a:pPr lvl="4"/>
            <a:endParaRPr lang="en-US" dirty="0"/>
          </a:p>
          <a:p>
            <a:r>
              <a:rPr lang="en-US" dirty="0" smtClean="0"/>
              <a:t>There is always an eye on how it impacts members of the group or community</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3040627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Citizen</a:t>
            </a:r>
            <a:endParaRPr lang="en-US" dirty="0"/>
          </a:p>
        </p:txBody>
      </p:sp>
      <p:sp>
        <p:nvSpPr>
          <p:cNvPr id="3" name="Content Placeholder 2"/>
          <p:cNvSpPr>
            <a:spLocks noGrp="1"/>
          </p:cNvSpPr>
          <p:nvPr>
            <p:ph idx="1"/>
          </p:nvPr>
        </p:nvSpPr>
        <p:spPr>
          <a:xfrm>
            <a:off x="138307" y="1600200"/>
            <a:ext cx="8813949" cy="5114761"/>
          </a:xfrm>
        </p:spPr>
        <p:txBody>
          <a:bodyPr>
            <a:normAutofit lnSpcReduction="10000"/>
          </a:bodyPr>
          <a:lstStyle/>
          <a:p>
            <a:r>
              <a:rPr lang="en-US" dirty="0" smtClean="0"/>
              <a:t>Participation in the Cyber World = Cyber Citizen</a:t>
            </a:r>
          </a:p>
          <a:p>
            <a:r>
              <a:rPr lang="en-US" dirty="0" smtClean="0"/>
              <a:t>Each member has to take responsibility for your digital footprint</a:t>
            </a:r>
          </a:p>
          <a:p>
            <a:r>
              <a:rPr lang="en-US" dirty="0" smtClean="0"/>
              <a:t>Focus on engaging in positive and ethical decision making </a:t>
            </a:r>
          </a:p>
          <a:p>
            <a:r>
              <a:rPr lang="en-US" dirty="0" smtClean="0"/>
              <a:t>Always be safe online</a:t>
            </a:r>
          </a:p>
          <a:p>
            <a:pPr lvl="4"/>
            <a:r>
              <a:rPr lang="en-US" dirty="0" smtClean="0"/>
              <a:t>Present Self</a:t>
            </a:r>
          </a:p>
          <a:p>
            <a:pPr lvl="4"/>
            <a:r>
              <a:rPr lang="en-US" dirty="0" smtClean="0"/>
              <a:t>Future Self </a:t>
            </a:r>
          </a:p>
          <a:p>
            <a:pPr lvl="4"/>
            <a:endParaRPr lang="en-US" dirty="0"/>
          </a:p>
          <a:p>
            <a:r>
              <a:rPr lang="en-US" dirty="0" smtClean="0"/>
              <a:t>Don’t let a whim turn into a whimper for you or someone else.</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1806748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Generations; Different Names</a:t>
            </a:r>
            <a:endParaRPr lang="en-US" dirty="0"/>
          </a:p>
        </p:txBody>
      </p:sp>
      <p:sp>
        <p:nvSpPr>
          <p:cNvPr id="3" name="Content Placeholder 2"/>
          <p:cNvSpPr>
            <a:spLocks noGrp="1"/>
          </p:cNvSpPr>
          <p:nvPr>
            <p:ph idx="1"/>
          </p:nvPr>
        </p:nvSpPr>
        <p:spPr>
          <a:xfrm>
            <a:off x="150881" y="1600200"/>
            <a:ext cx="8851667" cy="5165061"/>
          </a:xfrm>
        </p:spPr>
        <p:txBody>
          <a:bodyPr/>
          <a:lstStyle/>
          <a:p>
            <a:r>
              <a:rPr lang="en-US" dirty="0" smtClean="0"/>
              <a:t>Digital Immigrants – a person born or brought up before the widespread use of digital technology</a:t>
            </a:r>
          </a:p>
          <a:p>
            <a:endParaRPr lang="en-US" dirty="0"/>
          </a:p>
          <a:p>
            <a:r>
              <a:rPr lang="en-US" dirty="0" smtClean="0"/>
              <a:t>Digital Natives – a person that has grown up with technology and understand it on a deeply personal and familiar level</a:t>
            </a:r>
          </a:p>
          <a:p>
            <a:endParaRPr lang="en-US" dirty="0"/>
          </a:p>
          <a:p>
            <a:r>
              <a:rPr lang="en-US" dirty="0" smtClean="0"/>
              <a:t>Both groups are learning as they go but this frontier needs guidelines that we can all follow</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96632117"/>
      </p:ext>
    </p:extLst>
  </p:cSld>
  <p:clrMapOvr>
    <a:masterClrMapping/>
  </p:clrMapOvr>
  <mc:AlternateContent xmlns:mc="http://schemas.openxmlformats.org/markup-compatibility/2006" xmlns:p14="http://schemas.microsoft.com/office/powerpoint/2010/main">
    <mc:Choice Requires="p14">
      <p:transition spd="slow" p14:dur="2000" advClick="0" advTm="33000"/>
    </mc:Choice>
    <mc:Fallback xmlns="">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Citizen Responsibilities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Use Respectful and Kind Language, not hateful or bullying words</a:t>
            </a:r>
          </a:p>
          <a:p>
            <a:r>
              <a:rPr lang="en-US" dirty="0" smtClean="0"/>
              <a:t>Treat others the way you want to be treated</a:t>
            </a:r>
          </a:p>
          <a:p>
            <a:r>
              <a:rPr lang="en-US" dirty="0" smtClean="0"/>
              <a:t>Don’t share overly personal information including passwords or addresses</a:t>
            </a:r>
          </a:p>
          <a:p>
            <a:r>
              <a:rPr lang="en-US" dirty="0" smtClean="0"/>
              <a:t>Don’t plagiarize, or steal, information from the web and use it as your own</a:t>
            </a:r>
          </a:p>
          <a:p>
            <a:r>
              <a:rPr lang="en-US" dirty="0" smtClean="0"/>
              <a:t>Protect yourself and your computer by following security measures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71580030"/>
      </p:ext>
    </p:extLst>
  </p:cSld>
  <p:clrMapOvr>
    <a:masterClrMapping/>
  </p:clrMapOvr>
  <mc:AlternateContent xmlns:mc="http://schemas.openxmlformats.org/markup-compatibility/2006" xmlns:p14="http://schemas.microsoft.com/office/powerpoint/2010/main">
    <mc:Choice Requires="p14">
      <p:transition spd="slow" p14:dur="2000" advClick="0" advTm="38000"/>
    </mc:Choice>
    <mc:Fallback xmlns="">
      <p:transition spd="slow"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Respect and Responsibility</a:t>
            </a:r>
            <a:endParaRPr lang="en-US" dirty="0"/>
          </a:p>
        </p:txBody>
      </p:sp>
      <p:sp>
        <p:nvSpPr>
          <p:cNvPr id="3" name="Content Placeholder 2"/>
          <p:cNvSpPr>
            <a:spLocks noGrp="1"/>
          </p:cNvSpPr>
          <p:nvPr>
            <p:ph idx="1"/>
          </p:nvPr>
        </p:nvSpPr>
        <p:spPr/>
        <p:txBody>
          <a:bodyPr/>
          <a:lstStyle/>
          <a:p>
            <a:r>
              <a:rPr lang="en-US" dirty="0" smtClean="0"/>
              <a:t>Respect – Always be courteous and respectful to others online in the same way you would be in real life. (The Golden Rule)</a:t>
            </a:r>
          </a:p>
          <a:p>
            <a:endParaRPr lang="en-US" dirty="0"/>
          </a:p>
          <a:p>
            <a:endParaRPr lang="en-US" dirty="0" smtClean="0"/>
          </a:p>
          <a:p>
            <a:r>
              <a:rPr lang="en-US" dirty="0" smtClean="0"/>
              <a:t>Responsibility – Own your decisions. Behave in the virtual world better than you would behave in the real world</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27651397"/>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15241"/>
            <a:ext cx="8229599" cy="1107996"/>
          </a:xfrm>
          <a:prstGeom prst="rect">
            <a:avLst/>
          </a:prstGeom>
          <a:noFill/>
        </p:spPr>
        <p:txBody>
          <a:bodyPr wrap="square" lIns="91440" tIns="45720" rIns="91440" bIns="45720">
            <a:spAutoFit/>
          </a:bodyPr>
          <a:lstStyle/>
          <a:p>
            <a:pPr algn="ctr"/>
            <a:r>
              <a:rPr lang="en-US" sz="6600" b="1" cap="none" spc="0" dirty="0" smtClean="0">
                <a:ln w="12700">
                  <a:solidFill>
                    <a:schemeClr val="tx2">
                      <a:satMod val="155000"/>
                    </a:schemeClr>
                  </a:solidFill>
                  <a:prstDash val="solid"/>
                </a:ln>
                <a:solidFill>
                  <a:srgbClr val="1F497D"/>
                </a:solidFill>
                <a:effectLst>
                  <a:glow rad="228600">
                    <a:schemeClr val="accent1">
                      <a:satMod val="175000"/>
                      <a:alpha val="40000"/>
                    </a:schemeClr>
                  </a:glow>
                  <a:outerShdw blurRad="41275" dist="20320" dir="1800000" algn="tl" rotWithShape="0">
                    <a:srgbClr val="000000">
                      <a:alpha val="40000"/>
                    </a:srgbClr>
                  </a:outerShdw>
                </a:effectLst>
              </a:rPr>
              <a:t>Video Time</a:t>
            </a:r>
            <a:endParaRPr lang="en-US" sz="6600" b="1" cap="none" spc="0" dirty="0">
              <a:ln w="12700">
                <a:solidFill>
                  <a:schemeClr val="tx2">
                    <a:satMod val="155000"/>
                  </a:schemeClr>
                </a:solidFill>
                <a:prstDash val="solid"/>
              </a:ln>
              <a:solidFill>
                <a:srgbClr val="1F497D"/>
              </a:solidFill>
              <a:effectLst>
                <a:glow rad="228600">
                  <a:schemeClr val="accent1">
                    <a:satMod val="175000"/>
                    <a:alpha val="40000"/>
                  </a:schemeClr>
                </a:glow>
                <a:outerShdw blurRad="41275" dist="20320" dir="1800000" algn="tl" rotWithShape="0">
                  <a:srgbClr val="000000">
                    <a:alpha val="40000"/>
                  </a:srgbClr>
                </a:outerShdw>
              </a:effectLst>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pic>
        <p:nvPicPr>
          <p:cNvPr id="3" name="videoseries"/>
          <p:cNvPicPr>
            <a:picLocks noRot="1" noChangeAspect="1"/>
          </p:cNvPicPr>
          <p:nvPr>
            <a:videoFile r:link="rId3"/>
          </p:nvPr>
        </p:nvPicPr>
        <p:blipFill>
          <a:blip r:embed="rId6"/>
          <a:stretch>
            <a:fillRect/>
          </a:stretch>
        </p:blipFill>
        <p:spPr>
          <a:xfrm>
            <a:off x="0" y="0"/>
            <a:ext cx="9137842" cy="6858000"/>
          </a:xfrm>
          <a:prstGeom prst="rect">
            <a:avLst/>
          </a:prstGeom>
        </p:spPr>
      </p:pic>
    </p:spTree>
    <p:extLst>
      <p:ext uri="{BB962C8B-B14F-4D97-AF65-F5344CB8AC3E}">
        <p14:creationId xmlns:p14="http://schemas.microsoft.com/office/powerpoint/2010/main" val="2548785142"/>
      </p:ext>
    </p:extLst>
  </p:cSld>
  <p:clrMapOvr>
    <a:masterClrMapping/>
  </p:clrMapOvr>
  <mc:AlternateContent xmlns:mc="http://schemas.openxmlformats.org/markup-compatibility/2006" xmlns:p14="http://schemas.microsoft.com/office/powerpoint/2010/main">
    <mc:Choice Requires="p14">
      <p:transition spd="slow" p14:dur="2000" advClick="0" advTm="1030000"/>
    </mc:Choice>
    <mc:Fallback xmlns="">
      <p:transition spd="slow" advClick="0" advTm="10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91"/>
            <a:ext cx="8229600" cy="919971"/>
          </a:xfrm>
        </p:spPr>
        <p:txBody>
          <a:bodyPr/>
          <a:lstStyle/>
          <a:p>
            <a:r>
              <a:rPr lang="en-US" dirty="0" smtClean="0"/>
              <a:t>Blue Raider Banter</a:t>
            </a:r>
            <a:endParaRPr lang="en-US" dirty="0"/>
          </a:p>
        </p:txBody>
      </p:sp>
      <p:sp>
        <p:nvSpPr>
          <p:cNvPr id="3" name="Content Placeholder 2"/>
          <p:cNvSpPr>
            <a:spLocks noGrp="1"/>
          </p:cNvSpPr>
          <p:nvPr>
            <p:ph idx="1"/>
          </p:nvPr>
        </p:nvSpPr>
        <p:spPr>
          <a:xfrm>
            <a:off x="457200" y="968262"/>
            <a:ext cx="8229600" cy="5746699"/>
          </a:xfrm>
        </p:spPr>
        <p:txBody>
          <a:bodyPr/>
          <a:lstStyle/>
          <a:p>
            <a:r>
              <a:rPr lang="en-US" dirty="0" smtClean="0"/>
              <a:t>What are the similarities and differences between online vs. real world citizenship?</a:t>
            </a:r>
            <a:endParaRPr lang="en-US" dirty="0"/>
          </a:p>
          <a:p>
            <a:r>
              <a:rPr lang="en-US" dirty="0" smtClean="0"/>
              <a:t>The world is formed by different sets of rules. For example, stealing is not socially acceptable behavior and punishable by law. What laws or rules should be followed in order to be a good citizen?</a:t>
            </a:r>
          </a:p>
          <a:p>
            <a:endParaRPr lang="en-US" dirty="0" smtClean="0"/>
          </a:p>
          <a:p>
            <a:endParaRPr lang="en-US" dirty="0"/>
          </a:p>
        </p:txBody>
      </p:sp>
    </p:spTree>
    <p:extLst>
      <p:ext uri="{BB962C8B-B14F-4D97-AF65-F5344CB8AC3E}">
        <p14:creationId xmlns:p14="http://schemas.microsoft.com/office/powerpoint/2010/main" val="554261793"/>
      </p:ext>
    </p:extLst>
  </p:cSld>
  <p:clrMapOvr>
    <a:masterClrMapping/>
  </p:clrMapOvr>
  <mc:AlternateContent xmlns:mc="http://schemas.openxmlformats.org/markup-compatibility/2006" xmlns:p14="http://schemas.microsoft.com/office/powerpoint/2010/main">
    <mc:Choice Requires="p14">
      <p:transition spd="slow" p14:dur="2000" advClick="0" advTm="900000"/>
    </mc:Choice>
    <mc:Fallback xmlns="">
      <p:transition spd="slow" advClick="0" advTm="90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 Time</a:t>
            </a:r>
            <a:endParaRPr lang="en-US" dirty="0"/>
          </a:p>
        </p:txBody>
      </p:sp>
      <p:sp>
        <p:nvSpPr>
          <p:cNvPr id="3" name="Content Placeholder 2"/>
          <p:cNvSpPr>
            <a:spLocks noGrp="1"/>
          </p:cNvSpPr>
          <p:nvPr>
            <p:ph idx="1"/>
          </p:nvPr>
        </p:nvSpPr>
        <p:spPr/>
        <p:txBody>
          <a:bodyPr/>
          <a:lstStyle/>
          <a:p>
            <a:r>
              <a:rPr lang="en-US" dirty="0" smtClean="0"/>
              <a:t>Spend the next few minutes thinking about this topic</a:t>
            </a:r>
          </a:p>
          <a:p>
            <a:endParaRPr lang="en-US" dirty="0" smtClean="0"/>
          </a:p>
          <a:p>
            <a:endParaRPr lang="en-US" dirty="0"/>
          </a:p>
          <a:p>
            <a:r>
              <a:rPr lang="en-US" dirty="0" smtClean="0"/>
              <a:t>Use your journal to express your thoughts about how you will navigate the digital world</a:t>
            </a:r>
            <a:endParaRPr lang="en-US" dirty="0"/>
          </a:p>
        </p:txBody>
      </p:sp>
    </p:spTree>
    <p:extLst>
      <p:ext uri="{BB962C8B-B14F-4D97-AF65-F5344CB8AC3E}">
        <p14:creationId xmlns:p14="http://schemas.microsoft.com/office/powerpoint/2010/main" val="656552701"/>
      </p:ext>
    </p:extLst>
  </p:cSld>
  <p:clrMapOvr>
    <a:masterClrMapping/>
  </p:clrMapOvr>
  <mc:AlternateContent xmlns:mc="http://schemas.openxmlformats.org/markup-compatibility/2006" xmlns:p14="http://schemas.microsoft.com/office/powerpoint/2010/main">
    <mc:Choice Requires="p14">
      <p:transition spd="slow" p14:dur="2000" advClick="0" advTm="600000"/>
    </mc:Choice>
    <mc:Fallback xmlns="">
      <p:transition spd="slow" advClick="0" advTm="60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1908</TotalTime>
  <Words>373</Words>
  <Application>Microsoft Office PowerPoint</Application>
  <PresentationFormat>On-screen Show (4:3)</PresentationFormat>
  <Paragraphs>54</Paragraphs>
  <Slides>10</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What is Cyber Citizenship?</vt:lpstr>
      <vt:lpstr>Cyber Citizen</vt:lpstr>
      <vt:lpstr>Different Generations; Different Names</vt:lpstr>
      <vt:lpstr>Cyber Citizen Responsibilities</vt:lpstr>
      <vt:lpstr>Respect and Responsibility</vt:lpstr>
      <vt:lpstr>PowerPoint Presentation</vt:lpstr>
      <vt:lpstr>Blue Raider Banter</vt:lpstr>
      <vt:lpstr>Self Reflection Time</vt:lpstr>
      <vt:lpstr>Giving Credit Where Credit is Due</vt:lpstr>
    </vt:vector>
  </TitlesOfParts>
  <Company>SBRHS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techdept</dc:creator>
  <cp:lastModifiedBy>Gail Darmody</cp:lastModifiedBy>
  <cp:revision>22</cp:revision>
  <dcterms:created xsi:type="dcterms:W3CDTF">2016-09-20T15:07:11Z</dcterms:created>
  <dcterms:modified xsi:type="dcterms:W3CDTF">2016-11-07T15:10:03Z</dcterms:modified>
</cp:coreProperties>
</file>